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2"/>
  </p:notesMasterIdLst>
  <p:handoutMasterIdLst>
    <p:handoutMasterId r:id="rId13"/>
  </p:handoutMasterIdLst>
  <p:sldIdLst>
    <p:sldId id="263" r:id="rId6"/>
    <p:sldId id="258" r:id="rId7"/>
    <p:sldId id="261" r:id="rId8"/>
    <p:sldId id="259" r:id="rId9"/>
    <p:sldId id="260" r:id="rId10"/>
    <p:sldId id="262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27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0D4079F-04B4-45C1-81E7-61EC066F20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3075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3667AA32-76A8-43C0-90B4-C92133BBA8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321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497D-02E2-491F-BCBF-A3071CB060E5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4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D94A-AA1B-4A75-A02F-29AEFE2CC5B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629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8C6-3CA7-4963-8493-1A6378F33D5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021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8D85-14BF-4658-B6FF-DCE8448DB9A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F90D-B572-4824-8A3E-982DA90787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2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4F64-9AED-4737-9FE2-9D0385C2B51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DA26-78D3-40E5-AEB6-BAEAE10F3CD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43A3-C679-4A48-9AB6-40DD150BB6B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22C3-3382-469D-96C8-F222DA61EEA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3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44CE-6DAF-45E5-8636-892B8FB005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90-AEA0-454B-BD36-9BD28233801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42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E071-6C6C-4356-AA3C-5C3C5DA401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ECF8-1D0B-4757-94EB-4EFBDB4164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14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E7BC-83C7-4575-8BAF-029ACECB8A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0E27-C250-4482-9F81-844AEEF280C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6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CE4F-4167-42CE-B717-91378BDDF6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FFEC-78ED-4B39-A696-D537C68820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35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B5FF-56B3-4C7C-817A-EA24D88E4EE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E8A7-CB4A-4BAF-8CD4-B6FF58097D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4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3C55-C2A8-4741-9F16-CF95412C312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0087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B9EE-C67E-4B43-AF65-9EB5634EC04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C77F-9677-4A25-AB88-076F0C86117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15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F218-61F4-4019-883E-4916B4242CC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1F58-C38F-4F25-A3C8-185501B0826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31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C92E-0ED3-4758-94DD-EF8417837E2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DE0D-C673-4DFB-97D9-BFD7F3EEA1A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72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8D85-14BF-4658-B6FF-DCE8448DB9A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F90D-B572-4824-8A3E-982DA90787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57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4F64-9AED-4737-9FE2-9D0385C2B51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DA26-78D3-40E5-AEB6-BAEAE10F3CD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3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43A3-C679-4A48-9AB6-40DD150BB6B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22C3-3382-469D-96C8-F222DA61EEA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20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44CE-6DAF-45E5-8636-892B8FB005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90-AEA0-454B-BD36-9BD28233801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7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E071-6C6C-4356-AA3C-5C3C5DA401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ECF8-1D0B-4757-94EB-4EFBDB4164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8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E7BC-83C7-4575-8BAF-029ACECB8A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0E27-C250-4482-9F81-844AEEF280C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69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CE4F-4167-42CE-B717-91378BDDF6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FFEC-78ED-4B39-A696-D537C68820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1B5-3ABF-4B9A-AC27-1D6A64E434F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370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B5FF-56B3-4C7C-817A-EA24D88E4EE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E8A7-CB4A-4BAF-8CD4-B6FF58097D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66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B9EE-C67E-4B43-AF65-9EB5634EC04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C77F-9677-4A25-AB88-076F0C86117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F218-61F4-4019-883E-4916B4242CC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1F58-C38F-4F25-A3C8-185501B0826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80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C92E-0ED3-4758-94DD-EF8417837E2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DE0D-C673-4DFB-97D9-BFD7F3EEA1A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06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8D85-14BF-4658-B6FF-DCE8448DB9A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F90D-B572-4824-8A3E-982DA90787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2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A4F64-9AED-4737-9FE2-9D0385C2B51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DA26-78D3-40E5-AEB6-BAEAE10F3CD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76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43A3-C679-4A48-9AB6-40DD150BB6B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22C3-3382-469D-96C8-F222DA61EEA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3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44CE-6DAF-45E5-8636-892B8FB0057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90-AEA0-454B-BD36-9BD28233801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98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E071-6C6C-4356-AA3C-5C3C5DA401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ECF8-1D0B-4757-94EB-4EFBDB4164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5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E7BC-83C7-4575-8BAF-029ACECB8AC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0E27-C250-4482-9F81-844AEEF280C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E04B-CB32-4EA6-9205-D2C7F928012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7418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CE4F-4167-42CE-B717-91378BDDF6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FFEC-78ED-4B39-A696-D537C68820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12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B5FF-56B3-4C7C-817A-EA24D88E4EE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E8A7-CB4A-4BAF-8CD4-B6FF58097D8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5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B9EE-C67E-4B43-AF65-9EB5634EC04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C77F-9677-4A25-AB88-076F0C86117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82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F218-61F4-4019-883E-4916B4242CC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1F58-C38F-4F25-A3C8-185501B0826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50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BC92E-0ED3-4758-94DD-EF8417837E2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DE0D-C673-4DFB-97D9-BFD7F3EEA1A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33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497D-02E2-491F-BCBF-A3071CB060E5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5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3C55-C2A8-4741-9F16-CF95412C3125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77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1B5-3ABF-4B9A-AC27-1D6A64E434F8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49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E04B-CB32-4EA6-9205-D2C7F9280124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87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D5FC-8A5C-43FD-AA77-69997F5B3C3B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FD5FC-8A5C-43FD-AA77-69997F5B3C3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9494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F8FF-FDBE-4C59-AF8D-18DB7CC29BB4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38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92F-1B5B-48CC-A678-115A2E60B18B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7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EA85-9132-4D6C-894E-E271E4505160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10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C4D4-0902-4A4F-92D8-8768482538FF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81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ED94A-AA1B-4A75-A02F-29AEFE2CC5B8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89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B8C6-3CA7-4963-8493-1A6378F33D54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3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F8FF-FDBE-4C59-AF8D-18DB7CC29BB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429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392F-1B5B-48CC-A678-115A2E60B18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619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EA85-9132-4D6C-894E-E271E450516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214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C4D4-0902-4A4F-92D8-8768482538F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910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D0D66-5B79-4CE7-A225-7B1AA7EF0EC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385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F4B012-4984-42AA-B9DA-8C0D0D6550E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AC6C6-3E39-425F-938C-0A7D8B58B1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F4B012-4984-42AA-B9DA-8C0D0D6550E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AC6C6-3E39-425F-938C-0A7D8B58B1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F4B012-4984-42AA-B9DA-8C0D0D6550E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14/10/2017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AC6C6-3E39-425F-938C-0A7D8B58B1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5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D0D66-5B79-4CE7-A225-7B1AA7EF0EC2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2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1927" name="Picture 8" descr="jointlog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-64" b="26875"/>
          <a:stretch>
            <a:fillRect/>
          </a:stretch>
        </p:blipFill>
        <p:spPr bwMode="auto">
          <a:xfrm>
            <a:off x="2123728" y="26892"/>
            <a:ext cx="5256584" cy="199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491879" y="1546920"/>
            <a:ext cx="5424457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altLang="en-US" sz="800" dirty="0" smtClean="0">
              <a:solidFill>
                <a:prstClr val="black"/>
              </a:solidFill>
              <a:latin typeface="Calibri"/>
            </a:endParaRPr>
          </a:p>
          <a:p>
            <a:pPr algn="ctr" eaLnBrk="0" hangingPunct="0"/>
            <a:r>
              <a:rPr lang="en-GB" altLang="en-US" sz="2400" b="1" dirty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#</a:t>
            </a:r>
            <a:r>
              <a:rPr lang="en-GB" altLang="en-US" sz="2400" b="1" dirty="0" err="1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TranslatingEurope</a:t>
            </a:r>
            <a:r>
              <a:rPr lang="en-GB" altLang="en-US" sz="2400" b="1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 Workshop</a:t>
            </a:r>
            <a:endParaRPr lang="en-GB" altLang="en-US" sz="1800" b="1" dirty="0" smtClean="0">
              <a:solidFill>
                <a:prstClr val="black"/>
              </a:solidFill>
              <a:latin typeface="Calibri"/>
              <a:ea typeface="Malgun Gothic" pitchFamily="34" charset="-127"/>
              <a:cs typeface="Times New Roman" pitchFamily="18" charset="0"/>
            </a:endParaRPr>
          </a:p>
          <a:p>
            <a:pPr algn="ctr" eaLnBrk="0" hangingPunct="0"/>
            <a:r>
              <a:rPr lang="en-GB" altLang="en-US" sz="2800" b="1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Translator Skills and Employability</a:t>
            </a:r>
            <a:endParaRPr lang="en-GB" altLang="en-US" sz="20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b="1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b="1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r>
              <a:rPr lang="en-GB" altLang="en-US" sz="1800" b="1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Follow the seminar:  </a:t>
            </a:r>
            <a:br>
              <a:rPr lang="en-GB" altLang="en-US" sz="1800" b="1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</a:br>
            <a:r>
              <a:rPr lang="en-GB" altLang="en-US" sz="2000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#</a:t>
            </a:r>
            <a:r>
              <a:rPr lang="en-GB" altLang="en-US" sz="2000" dirty="0" err="1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TranslatingEurope</a:t>
            </a:r>
            <a:r>
              <a:rPr lang="en-GB" altLang="en-US" sz="2000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 #</a:t>
            </a:r>
            <a:r>
              <a:rPr lang="en-GB" altLang="en-US" sz="2000" dirty="0" err="1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LanguageShow</a:t>
            </a:r>
            <a:endParaRPr lang="en-GB" altLang="en-US" sz="11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r>
              <a:rPr lang="en-GB" altLang="en-US" sz="1800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Twitter: @Translatores / @ITIUK / @</a:t>
            </a:r>
            <a:r>
              <a:rPr lang="en-GB" altLang="en-US" sz="1800" dirty="0" err="1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CIOLinguists</a:t>
            </a:r>
            <a:r>
              <a:rPr lang="en-GB" altLang="en-US" sz="1800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br>
              <a:rPr lang="en-GB" altLang="en-US" sz="1800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</a:br>
            <a:endParaRPr lang="en-GB" altLang="en-US" sz="32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5" name="Picture 1" descr="fb_post_hashtag_work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48881"/>
            <a:ext cx="1656184" cy="20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42524"/>
              </p:ext>
            </p:extLst>
          </p:nvPr>
        </p:nvGraphicFramePr>
        <p:xfrm>
          <a:off x="1763689" y="2564904"/>
          <a:ext cx="738031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311"/>
              </a:tblGrid>
              <a:tr h="2664296">
                <a:tc>
                  <a:txBody>
                    <a:bodyPr/>
                    <a:lstStyle/>
                    <a:p>
                      <a:pPr marL="0" marR="0" lvl="0" indent="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Chair:</a:t>
                      </a:r>
                    </a:p>
                    <a:p>
                      <a:pPr marL="342900" marR="0" lvl="0" indent="-34290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Paul Kaye</a:t>
                      </a:r>
                      <a:r>
                        <a:rPr lang="sk-SK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European </a:t>
                      </a:r>
                      <a:r>
                        <a:rPr lang="sk-SK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Commission Representation in the UK</a:t>
                      </a:r>
                      <a:endParaRPr lang="en-GB" altLang="en-US" sz="2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Panellists:</a:t>
                      </a:r>
                    </a:p>
                    <a:p>
                      <a:pPr marL="342900" marR="0" lvl="0" indent="-34290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Klaus </a:t>
                      </a:r>
                      <a:r>
                        <a:rPr lang="en-GB" altLang="en-US" sz="2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Ahrend</a:t>
                      </a:r>
                      <a:r>
                        <a:rPr lang="sk-SK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European </a:t>
                      </a:r>
                      <a:r>
                        <a:rPr lang="en-GB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Commission </a:t>
                      </a:r>
                      <a:r>
                        <a:rPr lang="sk-SK" altLang="en-US" sz="2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Directorate</a:t>
                      </a:r>
                      <a:r>
                        <a:rPr lang="en-GB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-General for Translation</a:t>
                      </a:r>
                      <a:endParaRPr lang="sk-SK" altLang="en-US" sz="2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Begona</a:t>
                      </a:r>
                      <a:r>
                        <a:rPr kumimoji="0" lang="en-GB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Rodr</a:t>
                      </a:r>
                      <a:r>
                        <a:rPr kumimoji="0" lang="sk-SK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</a:t>
                      </a:r>
                      <a:r>
                        <a:rPr kumimoji="0" lang="en-GB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guez</a:t>
                      </a:r>
                      <a:r>
                        <a:rPr kumimoji="0" lang="en-GB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Portsmouth University</a:t>
                      </a:r>
                    </a:p>
                    <a:p>
                      <a:pPr marL="342900" marR="0" lvl="0" indent="-34290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k-SK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Nicholas</a:t>
                      </a:r>
                      <a:r>
                        <a:rPr kumimoji="0" lang="sk-SK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Nicou</a:t>
                      </a:r>
                      <a:r>
                        <a:rPr kumimoji="0" lang="en-GB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freelance translator </a:t>
                      </a:r>
                      <a:endParaRPr kumimoji="0" lang="en-GB" alt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James Powell, Department Manager, </a:t>
                      </a:r>
                      <a:r>
                        <a:rPr kumimoji="0" lang="en-GB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Transperfect</a:t>
                      </a:r>
                      <a:endParaRPr kumimoji="0" lang="en-GB" alt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2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088" y="5876925"/>
            <a:ext cx="7848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7480" y="6021388"/>
            <a:ext cx="6985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>
                    <a:lumMod val="50000"/>
                  </a:prstClr>
                </a:solidFill>
                <a:latin typeface="Avenir LT Std 45 Book" pitchFamily="34" charset="0"/>
              </a:rPr>
              <a:t>European Commission | Chartered 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venir LT Std 45 Book" pitchFamily="34" charset="0"/>
              </a:rPr>
              <a:t>Institute of </a:t>
            </a:r>
            <a:r>
              <a:rPr lang="en-GB" dirty="0" smtClean="0">
                <a:solidFill>
                  <a:prstClr val="white">
                    <a:lumMod val="50000"/>
                  </a:prstClr>
                </a:solidFill>
                <a:latin typeface="Avenir LT Std 45 Book" pitchFamily="34" charset="0"/>
              </a:rPr>
              <a:t>Linguists | Institute of Translation and Interpreting</a:t>
            </a:r>
            <a:endParaRPr lang="en-GB" dirty="0">
              <a:solidFill>
                <a:prstClr val="white">
                  <a:lumMod val="50000"/>
                </a:prstClr>
              </a:solidFill>
              <a:latin typeface="Avenir LT Std 45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8" y="5933464"/>
            <a:ext cx="1280626" cy="452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00" y="441693"/>
            <a:ext cx="7246976" cy="54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8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088" y="5876925"/>
            <a:ext cx="7848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7480" y="6021388"/>
            <a:ext cx="6985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>
                    <a:lumMod val="50000"/>
                  </a:prstClr>
                </a:solidFill>
                <a:latin typeface="Avenir LT Std 45 Book" pitchFamily="34" charset="0"/>
              </a:rPr>
              <a:t>European Commission | Chartered 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venir LT Std 45 Book" pitchFamily="34" charset="0"/>
              </a:rPr>
              <a:t>Institute of </a:t>
            </a:r>
            <a:r>
              <a:rPr lang="en-GB" dirty="0" smtClean="0">
                <a:solidFill>
                  <a:prstClr val="white">
                    <a:lumMod val="50000"/>
                  </a:prstClr>
                </a:solidFill>
                <a:latin typeface="Avenir LT Std 45 Book" pitchFamily="34" charset="0"/>
              </a:rPr>
              <a:t>Linguists | Institute of Translation and Interpreting</a:t>
            </a:r>
            <a:endParaRPr lang="en-GB" dirty="0">
              <a:solidFill>
                <a:prstClr val="white">
                  <a:lumMod val="50000"/>
                </a:prstClr>
              </a:solidFill>
              <a:latin typeface="Avenir LT Std 45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8" y="5933464"/>
            <a:ext cx="1280626" cy="452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00" y="441693"/>
            <a:ext cx="7246975" cy="543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90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22266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04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5" y="32174"/>
            <a:ext cx="8763762" cy="72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3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1927" name="Picture 8" descr="jointlog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r="-64" b="26875"/>
          <a:stretch>
            <a:fillRect/>
          </a:stretch>
        </p:blipFill>
        <p:spPr bwMode="auto">
          <a:xfrm>
            <a:off x="2123728" y="26892"/>
            <a:ext cx="5256584" cy="199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491879" y="1546920"/>
            <a:ext cx="5424457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altLang="en-US" sz="800" dirty="0" smtClean="0">
              <a:solidFill>
                <a:prstClr val="black"/>
              </a:solidFill>
              <a:latin typeface="Calibri"/>
            </a:endParaRPr>
          </a:p>
          <a:p>
            <a:pPr algn="ctr" eaLnBrk="0" hangingPunct="0"/>
            <a:r>
              <a:rPr lang="en-GB" altLang="en-US" sz="2400" b="1" dirty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#</a:t>
            </a:r>
            <a:r>
              <a:rPr lang="en-GB" altLang="en-US" sz="2400" b="1" dirty="0" err="1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TranslatingEurope</a:t>
            </a:r>
            <a:r>
              <a:rPr lang="en-GB" altLang="en-US" sz="2400" b="1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 Workshop</a:t>
            </a:r>
            <a:endParaRPr lang="en-GB" altLang="en-US" sz="1800" b="1" dirty="0" smtClean="0">
              <a:solidFill>
                <a:prstClr val="black"/>
              </a:solidFill>
              <a:latin typeface="Calibri"/>
              <a:ea typeface="Malgun Gothic" pitchFamily="34" charset="-127"/>
              <a:cs typeface="Times New Roman" pitchFamily="18" charset="0"/>
            </a:endParaRPr>
          </a:p>
          <a:p>
            <a:pPr algn="ctr" eaLnBrk="0" hangingPunct="0"/>
            <a:r>
              <a:rPr lang="en-GB" altLang="en-US" sz="2800" b="1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Translator Skills and Employability</a:t>
            </a:r>
            <a:endParaRPr lang="en-GB" altLang="en-US" sz="20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b="1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b="1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endParaRPr lang="en-GB" altLang="en-US" sz="16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r>
              <a:rPr lang="en-GB" altLang="en-US" sz="1800" b="1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Follow the seminar:  </a:t>
            </a:r>
            <a:br>
              <a:rPr lang="en-GB" altLang="en-US" sz="1800" b="1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</a:br>
            <a:r>
              <a:rPr lang="en-GB" altLang="en-US" sz="2000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#</a:t>
            </a:r>
            <a:r>
              <a:rPr lang="en-GB" altLang="en-US" sz="2000" dirty="0" err="1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TranslatingEurope</a:t>
            </a:r>
            <a:r>
              <a:rPr lang="en-GB" altLang="en-US" sz="2000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 #</a:t>
            </a:r>
            <a:r>
              <a:rPr lang="en-GB" altLang="en-US" sz="2000" dirty="0" err="1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LanguageShow</a:t>
            </a:r>
            <a:endParaRPr lang="en-GB" altLang="en-US" sz="1100" dirty="0" smtClean="0">
              <a:solidFill>
                <a:prstClr val="black"/>
              </a:solidFill>
              <a:latin typeface="Calibri"/>
            </a:endParaRPr>
          </a:p>
          <a:p>
            <a:pPr eaLnBrk="0" hangingPunct="0"/>
            <a:r>
              <a:rPr lang="en-GB" altLang="en-US" sz="1800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Twitter: @Translatores / @ITIUK / @</a:t>
            </a:r>
            <a:r>
              <a:rPr lang="en-GB" altLang="en-US" sz="1800" dirty="0" err="1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CIOLinguists</a:t>
            </a:r>
            <a:r>
              <a:rPr lang="en-GB" altLang="en-US" sz="1800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  <a:t> </a:t>
            </a:r>
            <a:br>
              <a:rPr lang="en-GB" altLang="en-US" sz="1800" dirty="0" smtClean="0">
                <a:solidFill>
                  <a:prstClr val="black"/>
                </a:solidFill>
                <a:latin typeface="Calibri"/>
                <a:ea typeface="Malgun Gothic" pitchFamily="34" charset="-127"/>
                <a:cs typeface="Times New Roman" pitchFamily="18" charset="0"/>
              </a:rPr>
            </a:br>
            <a:endParaRPr lang="en-GB" altLang="en-US" sz="32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5" name="Picture 1" descr="fb_post_hashtag_work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48881"/>
            <a:ext cx="1656184" cy="20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27332"/>
              </p:ext>
            </p:extLst>
          </p:nvPr>
        </p:nvGraphicFramePr>
        <p:xfrm>
          <a:off x="1763689" y="2564904"/>
          <a:ext cx="738031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311"/>
              </a:tblGrid>
              <a:tr h="2664296">
                <a:tc>
                  <a:txBody>
                    <a:bodyPr/>
                    <a:lstStyle/>
                    <a:p>
                      <a:pPr marL="0" marR="0" lvl="0" indent="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Chair:</a:t>
                      </a:r>
                    </a:p>
                    <a:p>
                      <a:pPr marL="342900" marR="0" lvl="0" indent="-34290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Paul Kaye</a:t>
                      </a:r>
                      <a:r>
                        <a:rPr lang="sk-SK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European </a:t>
                      </a:r>
                      <a:r>
                        <a:rPr lang="sk-SK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Commission Representation in the UK</a:t>
                      </a:r>
                      <a:endParaRPr lang="en-GB" altLang="en-US" sz="2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Panellists:</a:t>
                      </a:r>
                    </a:p>
                    <a:p>
                      <a:pPr marL="342900" marR="0" lvl="0" indent="-34290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Klaus </a:t>
                      </a:r>
                      <a:r>
                        <a:rPr lang="en-GB" altLang="en-US" sz="2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Ahrend</a:t>
                      </a:r>
                      <a:r>
                        <a:rPr lang="sk-SK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European </a:t>
                      </a:r>
                      <a:r>
                        <a:rPr lang="en-GB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Commission </a:t>
                      </a:r>
                      <a:r>
                        <a:rPr lang="sk-SK" altLang="en-US" sz="2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Directorate</a:t>
                      </a:r>
                      <a:r>
                        <a:rPr lang="en-GB" altLang="en-US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-General for Translation</a:t>
                      </a:r>
                      <a:endParaRPr lang="sk-SK" altLang="en-US" sz="2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Begona</a:t>
                      </a:r>
                      <a:r>
                        <a:rPr kumimoji="0" lang="en-GB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Rodr</a:t>
                      </a:r>
                      <a:r>
                        <a:rPr kumimoji="0" lang="sk-SK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</a:t>
                      </a:r>
                      <a:r>
                        <a:rPr kumimoji="0" lang="en-GB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guez</a:t>
                      </a:r>
                      <a:r>
                        <a:rPr kumimoji="0" lang="en-GB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Portsmouth University</a:t>
                      </a:r>
                    </a:p>
                    <a:p>
                      <a:pPr marL="342900" marR="0" lvl="0" indent="-34290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sk-SK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Nicholas</a:t>
                      </a:r>
                      <a:r>
                        <a:rPr kumimoji="0" lang="sk-SK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Nicou</a:t>
                      </a:r>
                      <a:r>
                        <a:rPr kumimoji="0" lang="en-GB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freelance translator </a:t>
                      </a:r>
                      <a:endParaRPr kumimoji="0" lang="en-GB" alt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James Powell, Department Manager, </a:t>
                      </a:r>
                      <a:r>
                        <a:rPr kumimoji="0" lang="en-GB" alt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Transperfect</a:t>
                      </a:r>
                      <a:endParaRPr kumimoji="0" lang="en-GB" alt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3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Words>130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KAYE Paul (DGT)</dc:creator>
  <cp:lastModifiedBy>Paul</cp:lastModifiedBy>
  <cp:revision>12</cp:revision>
  <dcterms:created xsi:type="dcterms:W3CDTF">2015-10-15T23:14:00Z</dcterms:created>
  <dcterms:modified xsi:type="dcterms:W3CDTF">2017-10-14T07:31:48Z</dcterms:modified>
</cp:coreProperties>
</file>