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  <p:sldMasterId id="2147483730" r:id="rId2"/>
  </p:sldMasterIdLst>
  <p:notesMasterIdLst>
    <p:notesMasterId r:id="rId23"/>
  </p:notesMasterIdLst>
  <p:handoutMasterIdLst>
    <p:handoutMasterId r:id="rId24"/>
  </p:handoutMasterIdLst>
  <p:sldIdLst>
    <p:sldId id="256" r:id="rId3"/>
    <p:sldId id="273" r:id="rId4"/>
    <p:sldId id="274" r:id="rId5"/>
    <p:sldId id="275" r:id="rId6"/>
    <p:sldId id="277" r:id="rId7"/>
    <p:sldId id="278" r:id="rId8"/>
    <p:sldId id="279" r:id="rId9"/>
    <p:sldId id="280" r:id="rId10"/>
    <p:sldId id="281" r:id="rId11"/>
    <p:sldId id="282" r:id="rId12"/>
    <p:sldId id="283" r:id="rId13"/>
    <p:sldId id="284" r:id="rId14"/>
    <p:sldId id="285" r:id="rId15"/>
    <p:sldId id="286" r:id="rId16"/>
    <p:sldId id="287" r:id="rId17"/>
    <p:sldId id="289" r:id="rId18"/>
    <p:sldId id="291" r:id="rId19"/>
    <p:sldId id="292" r:id="rId20"/>
    <p:sldId id="293" r:id="rId21"/>
    <p:sldId id="294" r:id="rId22"/>
  </p:sldIdLst>
  <p:sldSz cx="9144000" cy="6858000" type="screen4x3"/>
  <p:notesSz cx="6805613" cy="99393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eCPD" id="{FA9B3FBE-FD8F-40E6-A822-EB797CBC5BCD}">
          <p14:sldIdLst/>
        </p14:section>
        <p14:section name="Russell New" id="{4BECA13C-A3D7-4B0D-946D-88421AD1A6C3}">
          <p14:sldIdLst>
            <p14:sldId id="256"/>
            <p14:sldId id="273"/>
            <p14:sldId id="274"/>
            <p14:sldId id="275"/>
            <p14:sldId id="277"/>
            <p14:sldId id="278"/>
            <p14:sldId id="279"/>
            <p14:sldId id="280"/>
            <p14:sldId id="281"/>
            <p14:sldId id="282"/>
            <p14:sldId id="283"/>
            <p14:sldId id="284"/>
            <p14:sldId id="285"/>
            <p14:sldId id="286"/>
            <p14:sldId id="287"/>
            <p14:sldId id="289"/>
            <p14:sldId id="291"/>
            <p14:sldId id="292"/>
            <p14:sldId id="293"/>
            <p14:sldId id="294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920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4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9" d="100"/>
          <a:sy n="79" d="100"/>
        </p:scale>
        <p:origin x="3954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445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5F05E6-9566-4C86-9AF5-05B329DB17FE}" type="datetimeFigureOut">
              <a:rPr lang="en-GB" smtClean="0"/>
              <a:t>08/05/2017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445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913E38-8264-49D4-A1E5-909DAB0BA1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38379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45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39201C-8E09-4E64-A195-F9D7A33338D9}" type="datetimeFigureOut">
              <a:rPr lang="en-GB" smtClean="0"/>
              <a:t>08/05/2017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1987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3537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45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215C18-F32D-4E71-A027-6B7269B6A7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4233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4143C-B0CD-4207-8E8B-A5B8CDAF3E7B}" type="datetimeFigureOut">
              <a:rPr lang="en-GB" smtClean="0"/>
              <a:t>08/05/2017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b="1"/>
            </a:lvl1pPr>
          </a:lstStyle>
          <a:p>
            <a:r>
              <a:rPr lang="en-GB" dirty="0" smtClean="0"/>
              <a:t>www.russellnew.com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3FC24-4C45-41B7-AD4B-1CDF58F2F761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6200" y="340854"/>
            <a:ext cx="2855508" cy="1722828"/>
          </a:xfrm>
          <a:prstGeom prst="rect">
            <a:avLst/>
          </a:prstGeom>
        </p:spPr>
      </p:pic>
      <p:sp>
        <p:nvSpPr>
          <p:cNvPr id="26" name="Rectangle 25"/>
          <p:cNvSpPr/>
          <p:nvPr userDrawn="1"/>
        </p:nvSpPr>
        <p:spPr>
          <a:xfrm>
            <a:off x="7340328" y="6245248"/>
            <a:ext cx="16920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200" b="1" dirty="0" smtClean="0">
                <a:solidFill>
                  <a:schemeClr val="bg1"/>
                </a:solidFill>
              </a:rPr>
              <a:t>www.russellnew.com</a:t>
            </a:r>
          </a:p>
          <a:p>
            <a:r>
              <a:rPr lang="en-GB" sz="1200" b="1" dirty="0" smtClean="0">
                <a:solidFill>
                  <a:schemeClr val="bg1"/>
                </a:solidFill>
              </a:rPr>
              <a:t>@</a:t>
            </a:r>
            <a:r>
              <a:rPr lang="en-GB" sz="1200" b="1" dirty="0" err="1" smtClean="0">
                <a:solidFill>
                  <a:schemeClr val="bg1"/>
                </a:solidFill>
              </a:rPr>
              <a:t>RussellNewLtd</a:t>
            </a:r>
            <a:endParaRPr lang="en-GB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9205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4143C-B0CD-4207-8E8B-A5B8CDAF3E7B}" type="datetimeFigureOut">
              <a:rPr lang="en-GB" smtClean="0"/>
              <a:t>08/05/2017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3FC24-4C45-41B7-AD4B-1CDF58F2F7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2627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4143C-B0CD-4207-8E8B-A5B8CDAF3E7B}" type="datetimeFigureOut">
              <a:rPr lang="en-GB" smtClean="0"/>
              <a:t>08/05/2017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3FC24-4C45-41B7-AD4B-1CDF58F2F761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999168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4143C-B0CD-4207-8E8B-A5B8CDAF3E7B}" type="datetimeFigureOut">
              <a:rPr lang="en-GB" smtClean="0"/>
              <a:t>08/05/2017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3FC24-4C45-41B7-AD4B-1CDF58F2F7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0970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4143C-B0CD-4207-8E8B-A5B8CDAF3E7B}" type="datetimeFigureOut">
              <a:rPr lang="en-GB" smtClean="0"/>
              <a:t>08/05/2017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3FC24-4C45-41B7-AD4B-1CDF58F2F761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30728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4143C-B0CD-4207-8E8B-A5B8CDAF3E7B}" type="datetimeFigureOut">
              <a:rPr lang="en-GB" smtClean="0"/>
              <a:t>08/05/2017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3FC24-4C45-41B7-AD4B-1CDF58F2F7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17793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4143C-B0CD-4207-8E8B-A5B8CDAF3E7B}" type="datetimeFigureOut">
              <a:rPr lang="en-GB" smtClean="0"/>
              <a:t>08/05/2017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3FC24-4C45-41B7-AD4B-1CDF58F2F7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65956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4143C-B0CD-4207-8E8B-A5B8CDAF3E7B}" type="datetimeFigureOut">
              <a:rPr lang="en-GB" smtClean="0"/>
              <a:t>08/05/2017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3FC24-4C45-41B7-AD4B-1CDF58F2F7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69995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860EA-E3FC-4E0C-BA79-F2ACE83E1135}" type="datetimeFigureOut">
              <a:rPr lang="en-GB" smtClean="0"/>
              <a:t>08/05/2017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8265-6A44-47F2-86D5-841611D143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38576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860EA-E3FC-4E0C-BA79-F2ACE83E1135}" type="datetimeFigureOut">
              <a:rPr lang="en-GB" smtClean="0"/>
              <a:t>08/05/2017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8265-6A44-47F2-86D5-841611D143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67094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860EA-E3FC-4E0C-BA79-F2ACE83E1135}" type="datetimeFigureOut">
              <a:rPr lang="en-GB" smtClean="0"/>
              <a:t>08/05/2017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8265-6A44-47F2-86D5-841611D143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6011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63" y="128218"/>
            <a:ext cx="512636" cy="502383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7340328" y="6245248"/>
            <a:ext cx="16920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200" b="1" dirty="0" smtClean="0">
                <a:solidFill>
                  <a:schemeClr val="bg1"/>
                </a:solidFill>
              </a:rPr>
              <a:t>www.russellnew.com</a:t>
            </a:r>
          </a:p>
          <a:p>
            <a:r>
              <a:rPr lang="en-GB" sz="1200" b="1" dirty="0" smtClean="0">
                <a:solidFill>
                  <a:schemeClr val="bg1"/>
                </a:solidFill>
              </a:rPr>
              <a:t>@</a:t>
            </a:r>
            <a:r>
              <a:rPr lang="en-GB" sz="1200" b="1" dirty="0" err="1" smtClean="0">
                <a:solidFill>
                  <a:schemeClr val="bg1"/>
                </a:solidFill>
              </a:rPr>
              <a:t>RussellNewLtd</a:t>
            </a:r>
            <a:endParaRPr lang="en-GB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63832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860EA-E3FC-4E0C-BA79-F2ACE83E1135}" type="datetimeFigureOut">
              <a:rPr lang="en-GB" smtClean="0"/>
              <a:t>08/05/2017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8265-6A44-47F2-86D5-841611D143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666656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860EA-E3FC-4E0C-BA79-F2ACE83E1135}" type="datetimeFigureOut">
              <a:rPr lang="en-GB" smtClean="0"/>
              <a:t>08/05/2017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8265-6A44-47F2-86D5-841611D143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034359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860EA-E3FC-4E0C-BA79-F2ACE83E1135}" type="datetimeFigureOut">
              <a:rPr lang="en-GB" smtClean="0"/>
              <a:t>08/05/2017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8265-6A44-47F2-86D5-841611D143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787794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860EA-E3FC-4E0C-BA79-F2ACE83E1135}" type="datetimeFigureOut">
              <a:rPr lang="en-GB" smtClean="0"/>
              <a:t>08/05/2017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8265-6A44-47F2-86D5-841611D143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774265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860EA-E3FC-4E0C-BA79-F2ACE83E1135}" type="datetimeFigureOut">
              <a:rPr lang="en-GB" smtClean="0"/>
              <a:t>08/05/2017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8265-6A44-47F2-86D5-841611D143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86355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860EA-E3FC-4E0C-BA79-F2ACE83E1135}" type="datetimeFigureOut">
              <a:rPr lang="en-GB" smtClean="0"/>
              <a:t>08/05/2017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8265-6A44-47F2-86D5-841611D143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239417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860EA-E3FC-4E0C-BA79-F2ACE83E1135}" type="datetimeFigureOut">
              <a:rPr lang="en-GB" smtClean="0"/>
              <a:t>08/05/2017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8265-6A44-47F2-86D5-841611D143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67867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860EA-E3FC-4E0C-BA79-F2ACE83E1135}" type="datetimeFigureOut">
              <a:rPr lang="en-GB" smtClean="0"/>
              <a:t>08/05/2017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8265-6A44-47F2-86D5-841611D143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2427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4143C-B0CD-4207-8E8B-A5B8CDAF3E7B}" type="datetimeFigureOut">
              <a:rPr lang="en-GB" smtClean="0"/>
              <a:t>08/05/2017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3FC24-4C45-41B7-AD4B-1CDF58F2F761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/>
          <p:cNvSpPr/>
          <p:nvPr userDrawn="1"/>
        </p:nvSpPr>
        <p:spPr>
          <a:xfrm>
            <a:off x="7340328" y="6245248"/>
            <a:ext cx="16920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200" b="1" dirty="0" smtClean="0">
                <a:solidFill>
                  <a:schemeClr val="bg1"/>
                </a:solidFill>
              </a:rPr>
              <a:t>www.russellnew.com</a:t>
            </a:r>
          </a:p>
          <a:p>
            <a:r>
              <a:rPr lang="en-GB" sz="1200" b="1" dirty="0" smtClean="0">
                <a:solidFill>
                  <a:schemeClr val="bg1"/>
                </a:solidFill>
              </a:rPr>
              <a:t>@</a:t>
            </a:r>
            <a:r>
              <a:rPr lang="en-GB" sz="1200" b="1" dirty="0" err="1" smtClean="0">
                <a:solidFill>
                  <a:schemeClr val="bg1"/>
                </a:solidFill>
              </a:rPr>
              <a:t>RussellNewLtd</a:t>
            </a:r>
            <a:endParaRPr lang="en-GB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8744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4143C-B0CD-4207-8E8B-A5B8CDAF3E7B}" type="datetimeFigureOut">
              <a:rPr lang="en-GB" smtClean="0"/>
              <a:t>08/05/2017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3FC24-4C45-41B7-AD4B-1CDF58F2F761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63" y="128218"/>
            <a:ext cx="512636" cy="502383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7340328" y="6245248"/>
            <a:ext cx="16920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200" b="1" dirty="0" smtClean="0">
                <a:solidFill>
                  <a:schemeClr val="bg1"/>
                </a:solidFill>
              </a:rPr>
              <a:t>www.russellnew.com</a:t>
            </a:r>
          </a:p>
          <a:p>
            <a:r>
              <a:rPr lang="en-GB" sz="1200" b="1" dirty="0" smtClean="0">
                <a:solidFill>
                  <a:schemeClr val="bg1"/>
                </a:solidFill>
              </a:rPr>
              <a:t>@</a:t>
            </a:r>
            <a:r>
              <a:rPr lang="en-GB" sz="1200" b="1" dirty="0" err="1" smtClean="0">
                <a:solidFill>
                  <a:schemeClr val="bg1"/>
                </a:solidFill>
              </a:rPr>
              <a:t>RussellNewLtd</a:t>
            </a:r>
            <a:endParaRPr lang="en-GB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1990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4143C-B0CD-4207-8E8B-A5B8CDAF3E7B}" type="datetimeFigureOut">
              <a:rPr lang="en-GB" smtClean="0"/>
              <a:t>08/05/2017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3FC24-4C45-41B7-AD4B-1CDF58F2F7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7287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4143C-B0CD-4207-8E8B-A5B8CDAF3E7B}" type="datetimeFigureOut">
              <a:rPr lang="en-GB" smtClean="0"/>
              <a:t>08/05/2017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3FC24-4C45-41B7-AD4B-1CDF58F2F7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957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4143C-B0CD-4207-8E8B-A5B8CDAF3E7B}" type="datetimeFigureOut">
              <a:rPr lang="en-GB" smtClean="0"/>
              <a:t>08/05/2017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3FC24-4C45-41B7-AD4B-1CDF58F2F7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5858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4143C-B0CD-4207-8E8B-A5B8CDAF3E7B}" type="datetimeFigureOut">
              <a:rPr lang="en-GB" smtClean="0"/>
              <a:t>08/05/2017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3FC24-4C45-41B7-AD4B-1CDF58F2F7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8404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4143C-B0CD-4207-8E8B-A5B8CDAF3E7B}" type="datetimeFigureOut">
              <a:rPr lang="en-GB" smtClean="0"/>
              <a:t>08/05/2017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3FC24-4C45-41B7-AD4B-1CDF58F2F7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6002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24143C-B0CD-4207-8E8B-A5B8CDAF3E7B}" type="datetimeFigureOut">
              <a:rPr lang="en-GB" smtClean="0"/>
              <a:t>08/05/2017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5E3FC24-4C45-41B7-AD4B-1CDF58F2F7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1393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726" r:id="rId13"/>
    <p:sldLayoutId id="2147483727" r:id="rId14"/>
    <p:sldLayoutId id="2147483728" r:id="rId15"/>
    <p:sldLayoutId id="214748372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B860EA-E3FC-4E0C-BA79-F2ACE83E1135}" type="datetimeFigureOut">
              <a:rPr lang="en-GB" smtClean="0"/>
              <a:t>08/05/2017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0C8265-6A44-47F2-86D5-841611D143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1416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mailto:charlie@russellnew.com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2800" dirty="0" smtClean="0"/>
              <a:t>Making Tax </a:t>
            </a:r>
            <a:r>
              <a:rPr lang="en-GB" sz="2800" dirty="0" smtClean="0"/>
              <a:t>Digital</a:t>
            </a:r>
            <a:br>
              <a:rPr lang="en-GB" sz="2800" dirty="0" smtClean="0"/>
            </a:br>
            <a:r>
              <a:rPr lang="en-GB" sz="2800" dirty="0" smtClean="0"/>
              <a:t>Tax Planning for Small Business</a:t>
            </a:r>
            <a:endParaRPr lang="en-GB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Presented by Charlie Owen</a:t>
            </a:r>
            <a:br>
              <a:rPr lang="en-GB" dirty="0" smtClean="0"/>
            </a:br>
            <a:r>
              <a:rPr lang="en-GB" dirty="0" smtClean="0"/>
              <a:t>Associate Partner</a:t>
            </a:r>
          </a:p>
          <a:p>
            <a:r>
              <a:rPr lang="en-GB" dirty="0" smtClean="0"/>
              <a:t>Russell New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2379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Tax Planning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en-GB" dirty="0"/>
              <a:t>Business entity/trading vehicle</a:t>
            </a:r>
          </a:p>
          <a:p>
            <a:pPr>
              <a:spcBef>
                <a:spcPts val="1800"/>
              </a:spcBef>
            </a:pPr>
            <a:r>
              <a:rPr lang="en-GB" dirty="0" smtClean="0"/>
              <a:t>Dividend allowance</a:t>
            </a:r>
            <a:endParaRPr lang="en-GB" dirty="0"/>
          </a:p>
          <a:p>
            <a:pPr>
              <a:spcBef>
                <a:spcPts val="1800"/>
              </a:spcBef>
            </a:pPr>
            <a:r>
              <a:rPr lang="en-GB" dirty="0" smtClean="0"/>
              <a:t>Transfer </a:t>
            </a:r>
            <a:r>
              <a:rPr lang="en-GB" dirty="0"/>
              <a:t>shares to other family members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5035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Tax Planning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en-GB" dirty="0"/>
              <a:t>Employment status</a:t>
            </a:r>
          </a:p>
          <a:p>
            <a:pPr>
              <a:spcBef>
                <a:spcPts val="1800"/>
              </a:spcBef>
            </a:pPr>
            <a:r>
              <a:rPr lang="en-GB" dirty="0" smtClean="0"/>
              <a:t>Capital </a:t>
            </a:r>
            <a:r>
              <a:rPr lang="en-GB" dirty="0"/>
              <a:t>allowances</a:t>
            </a:r>
          </a:p>
          <a:p>
            <a:pPr>
              <a:spcBef>
                <a:spcPts val="1800"/>
              </a:spcBef>
            </a:pPr>
            <a:r>
              <a:rPr lang="en-GB" dirty="0" smtClean="0"/>
              <a:t>Leasing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0996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Tax Planning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en-GB" dirty="0"/>
              <a:t>VAT</a:t>
            </a:r>
          </a:p>
          <a:p>
            <a:pPr>
              <a:spcBef>
                <a:spcPts val="1800"/>
              </a:spcBef>
            </a:pPr>
            <a:r>
              <a:rPr lang="en-GB" dirty="0" smtClean="0"/>
              <a:t>Registration</a:t>
            </a:r>
            <a:endParaRPr lang="en-GB" dirty="0"/>
          </a:p>
          <a:p>
            <a:pPr>
              <a:spcBef>
                <a:spcPts val="1800"/>
              </a:spcBef>
            </a:pPr>
            <a:r>
              <a:rPr lang="en-GB" dirty="0" smtClean="0"/>
              <a:t>Voluntary </a:t>
            </a:r>
            <a:r>
              <a:rPr lang="en-GB" dirty="0"/>
              <a:t>registration</a:t>
            </a:r>
          </a:p>
          <a:p>
            <a:pPr>
              <a:spcBef>
                <a:spcPts val="1800"/>
              </a:spcBef>
            </a:pPr>
            <a:r>
              <a:rPr lang="en-GB" dirty="0" smtClean="0"/>
              <a:t>Type </a:t>
            </a:r>
            <a:r>
              <a:rPr lang="en-GB" dirty="0"/>
              <a:t>of customer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641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Tax Planning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en-GB" dirty="0"/>
              <a:t>Flat rate scheme</a:t>
            </a:r>
          </a:p>
          <a:p>
            <a:pPr>
              <a:spcBef>
                <a:spcPts val="1800"/>
              </a:spcBef>
            </a:pPr>
            <a:r>
              <a:rPr lang="en-GB" dirty="0" smtClean="0"/>
              <a:t>Limited </a:t>
            </a:r>
            <a:r>
              <a:rPr lang="en-GB" dirty="0"/>
              <a:t>cost traders</a:t>
            </a:r>
          </a:p>
          <a:p>
            <a:pPr>
              <a:spcBef>
                <a:spcPts val="1800"/>
              </a:spcBef>
            </a:pPr>
            <a:r>
              <a:rPr lang="en-GB" dirty="0" smtClean="0"/>
              <a:t>Cash </a:t>
            </a:r>
            <a:r>
              <a:rPr lang="en-GB" dirty="0"/>
              <a:t>accounting</a:t>
            </a:r>
          </a:p>
          <a:p>
            <a:pPr>
              <a:spcBef>
                <a:spcPts val="1800"/>
              </a:spcBef>
            </a:pPr>
            <a:r>
              <a:rPr lang="en-GB" dirty="0" smtClean="0"/>
              <a:t>Annual </a:t>
            </a:r>
            <a:r>
              <a:rPr lang="en-GB" dirty="0"/>
              <a:t>accounting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9637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Tax Planning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en-GB" dirty="0"/>
              <a:t>Rental business and sole trade</a:t>
            </a:r>
          </a:p>
          <a:p>
            <a:pPr>
              <a:spcBef>
                <a:spcPts val="1800"/>
              </a:spcBef>
            </a:pPr>
            <a:r>
              <a:rPr lang="en-GB" dirty="0" smtClean="0"/>
              <a:t>Losses</a:t>
            </a:r>
            <a:endParaRPr lang="en-GB" dirty="0"/>
          </a:p>
          <a:p>
            <a:pPr>
              <a:spcBef>
                <a:spcPts val="1800"/>
              </a:spcBef>
            </a:pPr>
            <a:r>
              <a:rPr lang="en-GB" dirty="0" smtClean="0"/>
              <a:t>Accounting </a:t>
            </a:r>
            <a:r>
              <a:rPr lang="en-GB" dirty="0"/>
              <a:t>year end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7805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Tax Planning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en-GB" dirty="0"/>
              <a:t>Maximising tax deductible expenses</a:t>
            </a:r>
          </a:p>
          <a:p>
            <a:pPr>
              <a:spcBef>
                <a:spcPts val="1800"/>
              </a:spcBef>
            </a:pPr>
            <a:r>
              <a:rPr lang="en-GB" dirty="0" smtClean="0"/>
              <a:t>Timing</a:t>
            </a:r>
            <a:endParaRPr lang="en-GB" dirty="0"/>
          </a:p>
          <a:p>
            <a:pPr>
              <a:spcBef>
                <a:spcPts val="1800"/>
              </a:spcBef>
            </a:pPr>
            <a:r>
              <a:rPr lang="en-GB" dirty="0" smtClean="0"/>
              <a:t>Salary </a:t>
            </a:r>
            <a:r>
              <a:rPr lang="en-GB" dirty="0"/>
              <a:t>payment</a:t>
            </a:r>
          </a:p>
          <a:p>
            <a:pPr>
              <a:spcBef>
                <a:spcPts val="1800"/>
              </a:spcBef>
            </a:pPr>
            <a:r>
              <a:rPr lang="en-GB" dirty="0" smtClean="0"/>
              <a:t>Use </a:t>
            </a:r>
            <a:r>
              <a:rPr lang="en-GB" dirty="0"/>
              <a:t>of home</a:t>
            </a:r>
          </a:p>
          <a:p>
            <a:pPr>
              <a:spcBef>
                <a:spcPts val="1800"/>
              </a:spcBef>
            </a:pPr>
            <a:r>
              <a:rPr lang="en-GB" dirty="0" smtClean="0"/>
              <a:t>Travel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0733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Tax Planning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en-GB" dirty="0"/>
              <a:t>Inheritance tax</a:t>
            </a:r>
          </a:p>
          <a:p>
            <a:pPr>
              <a:spcBef>
                <a:spcPts val="1800"/>
              </a:spcBef>
            </a:pPr>
            <a:r>
              <a:rPr lang="en-GB" dirty="0" smtClean="0"/>
              <a:t>Small </a:t>
            </a:r>
            <a:r>
              <a:rPr lang="en-GB" dirty="0"/>
              <a:t>gifts</a:t>
            </a:r>
          </a:p>
          <a:p>
            <a:pPr>
              <a:spcBef>
                <a:spcPts val="1800"/>
              </a:spcBef>
            </a:pPr>
            <a:r>
              <a:rPr lang="en-GB" dirty="0" smtClean="0"/>
              <a:t>Annual </a:t>
            </a:r>
            <a:r>
              <a:rPr lang="en-GB" dirty="0"/>
              <a:t>exemption</a:t>
            </a:r>
          </a:p>
          <a:p>
            <a:pPr>
              <a:spcBef>
                <a:spcPts val="1800"/>
              </a:spcBef>
            </a:pPr>
            <a:r>
              <a:rPr lang="en-GB" dirty="0" smtClean="0"/>
              <a:t>Gifts </a:t>
            </a:r>
            <a:r>
              <a:rPr lang="en-GB" dirty="0"/>
              <a:t>on marriage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0690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Tax Planning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en-GB" dirty="0"/>
              <a:t>Use of trusts</a:t>
            </a:r>
          </a:p>
          <a:p>
            <a:pPr>
              <a:spcBef>
                <a:spcPts val="1800"/>
              </a:spcBef>
            </a:pPr>
            <a:r>
              <a:rPr lang="en-GB" dirty="0" smtClean="0"/>
              <a:t>Tax </a:t>
            </a:r>
            <a:r>
              <a:rPr lang="en-GB" dirty="0"/>
              <a:t>free uplift on death</a:t>
            </a:r>
          </a:p>
          <a:p>
            <a:pPr>
              <a:spcBef>
                <a:spcPts val="1800"/>
              </a:spcBef>
            </a:pPr>
            <a:r>
              <a:rPr lang="en-GB" dirty="0" smtClean="0"/>
              <a:t>Gift </a:t>
            </a:r>
            <a:r>
              <a:rPr lang="en-GB" dirty="0"/>
              <a:t>of property, retain income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2476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Tax Planning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en-GB" dirty="0" smtClean="0"/>
              <a:t>Other taxes</a:t>
            </a:r>
            <a:endParaRPr lang="en-GB" dirty="0"/>
          </a:p>
          <a:p>
            <a:pPr>
              <a:spcBef>
                <a:spcPts val="1800"/>
              </a:spcBef>
            </a:pPr>
            <a:r>
              <a:rPr lang="en-GB" dirty="0" smtClean="0"/>
              <a:t>Additional </a:t>
            </a:r>
            <a:r>
              <a:rPr lang="en-GB" dirty="0" err="1"/>
              <a:t>SDLT</a:t>
            </a:r>
            <a:r>
              <a:rPr lang="en-GB" dirty="0"/>
              <a:t> of 3% on second properties</a:t>
            </a:r>
          </a:p>
          <a:p>
            <a:pPr>
              <a:spcBef>
                <a:spcPts val="1800"/>
              </a:spcBef>
            </a:pPr>
            <a:r>
              <a:rPr lang="en-GB" dirty="0" smtClean="0"/>
              <a:t>Pension </a:t>
            </a:r>
            <a:r>
              <a:rPr lang="en-GB" dirty="0"/>
              <a:t>planning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6949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Tax Planning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en-GB" dirty="0"/>
              <a:t>Sale of investment property</a:t>
            </a:r>
          </a:p>
          <a:p>
            <a:pPr>
              <a:spcBef>
                <a:spcPts val="1800"/>
              </a:spcBef>
            </a:pPr>
            <a:r>
              <a:rPr lang="en-GB" dirty="0" smtClean="0"/>
              <a:t>Sale </a:t>
            </a:r>
            <a:r>
              <a:rPr lang="en-GB" dirty="0"/>
              <a:t>of shares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55843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 anchor="ctr">
            <a:noAutofit/>
          </a:bodyPr>
          <a:lstStyle/>
          <a:p>
            <a:pPr algn="ctr"/>
            <a:r>
              <a:rPr lang="en-GB" sz="5400" dirty="0" smtClean="0"/>
              <a:t>Making Tax Digital</a:t>
            </a:r>
            <a:endParaRPr lang="en-GB" sz="54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21239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597" y="626535"/>
            <a:ext cx="6347715" cy="1826581"/>
          </a:xfrm>
        </p:spPr>
        <p:txBody>
          <a:bodyPr anchor="ctr">
            <a:noAutofit/>
          </a:bodyPr>
          <a:lstStyle/>
          <a:p>
            <a:pPr algn="ctr"/>
            <a:r>
              <a:rPr lang="en-GB" sz="4400" dirty="0" smtClean="0"/>
              <a:t>Thank You for Listening</a:t>
            </a:r>
            <a:endParaRPr lang="en-GB" sz="44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609598" y="2658533"/>
            <a:ext cx="6347715" cy="2729315"/>
          </a:xfrm>
        </p:spPr>
        <p:txBody>
          <a:bodyPr>
            <a:normAutofit/>
          </a:bodyPr>
          <a:lstStyle/>
          <a:p>
            <a:pPr algn="ctr"/>
            <a:r>
              <a:rPr lang="en-GB" dirty="0" smtClean="0"/>
              <a:t>Charlie Owen</a:t>
            </a:r>
          </a:p>
          <a:p>
            <a:pPr algn="ctr"/>
            <a:r>
              <a:rPr lang="en-GB" dirty="0" smtClean="0">
                <a:hlinkClick r:id="rId2"/>
              </a:rPr>
              <a:t>charlie@russellnew.com</a:t>
            </a:r>
            <a:endParaRPr lang="en-GB" dirty="0" smtClean="0"/>
          </a:p>
          <a:p>
            <a:pPr algn="ctr"/>
            <a:r>
              <a:rPr lang="en-GB" dirty="0" smtClean="0"/>
              <a:t>Tel: 01903 816699</a:t>
            </a:r>
          </a:p>
          <a:p>
            <a:pPr algn="ctr"/>
            <a:r>
              <a:rPr lang="en-GB" dirty="0" smtClean="0"/>
              <a:t>Mobile: 07876 591725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61581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Making Tax Digital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800"/>
              </a:spcBef>
            </a:pPr>
            <a:r>
              <a:rPr lang="en-GB" dirty="0"/>
              <a:t>Background</a:t>
            </a:r>
          </a:p>
          <a:p>
            <a:pPr>
              <a:spcBef>
                <a:spcPts val="1800"/>
              </a:spcBef>
            </a:pPr>
            <a:r>
              <a:rPr lang="en-GB" dirty="0" smtClean="0"/>
              <a:t>New </a:t>
            </a:r>
            <a:r>
              <a:rPr lang="en-GB" dirty="0"/>
              <a:t>digital tax initiative</a:t>
            </a:r>
          </a:p>
          <a:p>
            <a:pPr>
              <a:spcBef>
                <a:spcPts val="1800"/>
              </a:spcBef>
            </a:pPr>
            <a:r>
              <a:rPr lang="en-GB" dirty="0" smtClean="0"/>
              <a:t>Consultations</a:t>
            </a:r>
            <a:endParaRPr lang="en-GB" dirty="0"/>
          </a:p>
          <a:p>
            <a:pPr>
              <a:spcBef>
                <a:spcPts val="1800"/>
              </a:spcBef>
            </a:pPr>
            <a:r>
              <a:rPr lang="en-GB" dirty="0" smtClean="0"/>
              <a:t>Timetable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7064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Making Tax Digital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1800"/>
              </a:spcBef>
            </a:pPr>
            <a:r>
              <a:rPr lang="en-GB" dirty="0"/>
              <a:t>Self-employed/landlords with turnover &gt; VAT threshold – P/C 6 April 2018</a:t>
            </a:r>
          </a:p>
          <a:p>
            <a:pPr>
              <a:lnSpc>
                <a:spcPct val="110000"/>
              </a:lnSpc>
              <a:spcBef>
                <a:spcPts val="1800"/>
              </a:spcBef>
            </a:pPr>
            <a:r>
              <a:rPr lang="en-GB" dirty="0" smtClean="0"/>
              <a:t>Self </a:t>
            </a:r>
            <a:r>
              <a:rPr lang="en-GB" dirty="0"/>
              <a:t>employed/landlords with turnover &gt; £10,000 – P/C 6 April 2019</a:t>
            </a:r>
          </a:p>
          <a:p>
            <a:pPr>
              <a:lnSpc>
                <a:spcPct val="110000"/>
              </a:lnSpc>
              <a:spcBef>
                <a:spcPts val="1800"/>
              </a:spcBef>
            </a:pPr>
            <a:r>
              <a:rPr lang="en-GB" dirty="0" smtClean="0"/>
              <a:t>VAT </a:t>
            </a:r>
            <a:r>
              <a:rPr lang="en-GB" dirty="0"/>
              <a:t>– April 2019</a:t>
            </a:r>
          </a:p>
          <a:p>
            <a:pPr>
              <a:lnSpc>
                <a:spcPct val="110000"/>
              </a:lnSpc>
              <a:spcBef>
                <a:spcPts val="1800"/>
              </a:spcBef>
            </a:pPr>
            <a:r>
              <a:rPr lang="en-GB" dirty="0" smtClean="0"/>
              <a:t>Corporation </a:t>
            </a:r>
            <a:r>
              <a:rPr lang="en-GB" dirty="0"/>
              <a:t>tax – April 2020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84204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Making Tax Digital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en-GB" dirty="0"/>
              <a:t>How will </a:t>
            </a:r>
            <a:r>
              <a:rPr lang="en-GB" dirty="0" err="1"/>
              <a:t>MTD</a:t>
            </a:r>
            <a:r>
              <a:rPr lang="en-GB" dirty="0"/>
              <a:t> work?</a:t>
            </a:r>
          </a:p>
          <a:p>
            <a:pPr>
              <a:spcBef>
                <a:spcPts val="1800"/>
              </a:spcBef>
            </a:pPr>
            <a:r>
              <a:rPr lang="en-GB" dirty="0" smtClean="0"/>
              <a:t>Exclusions</a:t>
            </a:r>
            <a:endParaRPr lang="en-GB" dirty="0"/>
          </a:p>
          <a:p>
            <a:pPr>
              <a:spcBef>
                <a:spcPts val="1800"/>
              </a:spcBef>
            </a:pPr>
            <a:r>
              <a:rPr lang="en-GB" dirty="0" smtClean="0"/>
              <a:t>Excluded </a:t>
            </a:r>
            <a:r>
              <a:rPr lang="en-GB" dirty="0"/>
              <a:t>persons</a:t>
            </a:r>
          </a:p>
          <a:p>
            <a:pPr>
              <a:spcBef>
                <a:spcPts val="1800"/>
              </a:spcBef>
            </a:pPr>
            <a:r>
              <a:rPr lang="en-GB" dirty="0" smtClean="0"/>
              <a:t>Excluded </a:t>
            </a:r>
            <a:r>
              <a:rPr lang="en-GB" dirty="0"/>
              <a:t>activities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7443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Making Tax Digital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en-GB" dirty="0"/>
              <a:t>Individuals – the Personal Tax Account </a:t>
            </a:r>
          </a:p>
          <a:p>
            <a:pPr>
              <a:spcBef>
                <a:spcPts val="1800"/>
              </a:spcBef>
            </a:pPr>
            <a:r>
              <a:rPr lang="en-GB" dirty="0" smtClean="0"/>
              <a:t>Businesses</a:t>
            </a:r>
            <a:endParaRPr lang="en-GB" dirty="0"/>
          </a:p>
          <a:p>
            <a:pPr>
              <a:spcBef>
                <a:spcPts val="1800"/>
              </a:spcBef>
            </a:pPr>
            <a:r>
              <a:rPr lang="en-GB" dirty="0" smtClean="0"/>
              <a:t>Partnerships</a:t>
            </a:r>
            <a:endParaRPr lang="en-GB" dirty="0"/>
          </a:p>
          <a:p>
            <a:pPr>
              <a:spcBef>
                <a:spcPts val="1800"/>
              </a:spcBef>
            </a:pPr>
            <a:r>
              <a:rPr lang="en-GB" dirty="0" smtClean="0"/>
              <a:t>Software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2420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Making Tax Digital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en-GB" dirty="0"/>
              <a:t>Interaction with your accountant</a:t>
            </a:r>
          </a:p>
          <a:p>
            <a:pPr>
              <a:spcBef>
                <a:spcPts val="1800"/>
              </a:spcBef>
            </a:pPr>
            <a:r>
              <a:rPr lang="en-GB" dirty="0" err="1" smtClean="0"/>
              <a:t>MTD</a:t>
            </a:r>
            <a:r>
              <a:rPr lang="en-GB" dirty="0" smtClean="0"/>
              <a:t> </a:t>
            </a:r>
            <a:r>
              <a:rPr lang="en-GB" dirty="0"/>
              <a:t>– extra costs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3393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 anchor="ctr">
            <a:noAutofit/>
          </a:bodyPr>
          <a:lstStyle/>
          <a:p>
            <a:pPr algn="ctr"/>
            <a:r>
              <a:rPr lang="en-GB" sz="5400" dirty="0" smtClean="0"/>
              <a:t>Tax </a:t>
            </a:r>
            <a:r>
              <a:rPr lang="en-GB" sz="5400" dirty="0" smtClean="0"/>
              <a:t>Planning for the Small Business</a:t>
            </a:r>
            <a:endParaRPr lang="en-GB" sz="54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83612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Tax Planning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en-GB" dirty="0"/>
              <a:t>Approach to Tax Planning</a:t>
            </a:r>
          </a:p>
          <a:p>
            <a:pPr>
              <a:spcBef>
                <a:spcPts val="1800"/>
              </a:spcBef>
            </a:pPr>
            <a:r>
              <a:rPr lang="en-GB" dirty="0" smtClean="0"/>
              <a:t>High </a:t>
            </a:r>
            <a:r>
              <a:rPr lang="en-GB" dirty="0"/>
              <a:t>risk tax planning</a:t>
            </a:r>
          </a:p>
          <a:p>
            <a:pPr>
              <a:spcBef>
                <a:spcPts val="1800"/>
              </a:spcBef>
            </a:pPr>
            <a:r>
              <a:rPr lang="en-GB" dirty="0" smtClean="0"/>
              <a:t>Acceptable </a:t>
            </a:r>
            <a:r>
              <a:rPr lang="en-GB" dirty="0"/>
              <a:t>Tax Planning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410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theme/theme1.xml><?xml version="1.0" encoding="utf-8"?>
<a:theme xmlns:a="http://schemas.openxmlformats.org/drawingml/2006/main" name="Facet">
  <a:themeElements>
    <a:clrScheme name="RN Brand 2">
      <a:dk1>
        <a:srgbClr val="454546"/>
      </a:dk1>
      <a:lt1>
        <a:sysClr val="window" lastClr="FFFFFF"/>
      </a:lt1>
      <a:dk2>
        <a:srgbClr val="E05A10"/>
      </a:dk2>
      <a:lt2>
        <a:srgbClr val="454546"/>
      </a:lt2>
      <a:accent1>
        <a:srgbClr val="E05A10"/>
      </a:accent1>
      <a:accent2>
        <a:srgbClr val="02184D"/>
      </a:accent2>
      <a:accent3>
        <a:srgbClr val="E05A10"/>
      </a:accent3>
      <a:accent4>
        <a:srgbClr val="02184D"/>
      </a:accent4>
      <a:accent5>
        <a:srgbClr val="02184D"/>
      </a:accent5>
      <a:accent6>
        <a:srgbClr val="E05A10"/>
      </a:accent6>
      <a:hlink>
        <a:srgbClr val="02184D"/>
      </a:hlink>
      <a:folHlink>
        <a:srgbClr val="02184D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650</TotalTime>
  <Words>240</Words>
  <Application>Microsoft Office PowerPoint</Application>
  <PresentationFormat>On-screen Show (4:3)</PresentationFormat>
  <Paragraphs>81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Calibri</vt:lpstr>
      <vt:lpstr>Calibri Light</vt:lpstr>
      <vt:lpstr>Trebuchet MS</vt:lpstr>
      <vt:lpstr>Wingdings 3</vt:lpstr>
      <vt:lpstr>Facet</vt:lpstr>
      <vt:lpstr>Custom Design</vt:lpstr>
      <vt:lpstr>Making Tax Digital Tax Planning for Small Business</vt:lpstr>
      <vt:lpstr>Making Tax Digital</vt:lpstr>
      <vt:lpstr>Making Tax Digital</vt:lpstr>
      <vt:lpstr>Making Tax Digital</vt:lpstr>
      <vt:lpstr>Making Tax Digital</vt:lpstr>
      <vt:lpstr>Making Tax Digital</vt:lpstr>
      <vt:lpstr>Making Tax Digital</vt:lpstr>
      <vt:lpstr>Tax Planning for the Small Business</vt:lpstr>
      <vt:lpstr>Tax Planning</vt:lpstr>
      <vt:lpstr>Tax Planning</vt:lpstr>
      <vt:lpstr>Tax Planning</vt:lpstr>
      <vt:lpstr>Tax Planning</vt:lpstr>
      <vt:lpstr>Tax Planning</vt:lpstr>
      <vt:lpstr>Tax Planning</vt:lpstr>
      <vt:lpstr>Tax Planning</vt:lpstr>
      <vt:lpstr>Tax Planning</vt:lpstr>
      <vt:lpstr>Tax Planning</vt:lpstr>
      <vt:lpstr>Tax Planning</vt:lpstr>
      <vt:lpstr>Tax Planning</vt:lpstr>
      <vt:lpstr>Thank You for Listening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Natalie Boyd</dc:creator>
  <cp:lastModifiedBy>Natalie Boyd</cp:lastModifiedBy>
  <cp:revision>52</cp:revision>
  <cp:lastPrinted>2017-02-22T11:53:03Z</cp:lastPrinted>
  <dcterms:created xsi:type="dcterms:W3CDTF">2014-11-03T09:56:18Z</dcterms:created>
  <dcterms:modified xsi:type="dcterms:W3CDTF">2017-05-08T11:19:47Z</dcterms:modified>
</cp:coreProperties>
</file>