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3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3" r:id="rId4"/>
    <p:sldId id="274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9" r:id="rId18"/>
    <p:sldId id="291" r:id="rId19"/>
    <p:sldId id="292" r:id="rId20"/>
    <p:sldId id="293" r:id="rId21"/>
    <p:sldId id="294" r:id="rId22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CPD" id="{FA9B3FBE-FD8F-40E6-A822-EB797CBC5BCD}">
          <p14:sldIdLst/>
        </p14:section>
        <p14:section name="Russell New" id="{4BECA13C-A3D7-4B0D-946D-88421AD1A6C3}">
          <p14:sldIdLst>
            <p14:sldId id="256"/>
            <p14:sldId id="273"/>
            <p14:sldId id="274"/>
            <p14:sldId id="275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  <p14:sldId id="291"/>
            <p14:sldId id="292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2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F05E6-9566-4C86-9AF5-05B329DB17FE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13E38-8264-49D4-A1E5-909DAB0BA1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379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9201C-8E09-4E64-A195-F9D7A33338D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15C18-F32D-4E71-A027-6B7269B6A7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2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1"/>
            </a:lvl1pPr>
          </a:lstStyle>
          <a:p>
            <a:r>
              <a:rPr lang="en-GB" dirty="0" smtClean="0"/>
              <a:t>www.russellnew.com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200" y="340854"/>
            <a:ext cx="2855508" cy="1722828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>
          <a:xfrm>
            <a:off x="7340328" y="6245248"/>
            <a:ext cx="1692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www.russellnew.com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@</a:t>
            </a:r>
            <a:r>
              <a:rPr lang="en-GB" sz="1200" b="1" dirty="0" err="1" smtClean="0">
                <a:solidFill>
                  <a:schemeClr val="bg1"/>
                </a:solidFill>
              </a:rPr>
              <a:t>RussellNewLtd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20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62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991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097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072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779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595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999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857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09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01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3" y="128218"/>
            <a:ext cx="512636" cy="50238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340328" y="6245248"/>
            <a:ext cx="1692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www.russellnew.com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@</a:t>
            </a:r>
            <a:r>
              <a:rPr lang="en-GB" sz="1200" b="1" dirty="0" err="1" smtClean="0">
                <a:solidFill>
                  <a:schemeClr val="bg1"/>
                </a:solidFill>
              </a:rPr>
              <a:t>RussellNewLtd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8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666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343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8779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742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635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394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86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2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7340328" y="6245248"/>
            <a:ext cx="1692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www.russellnew.com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@</a:t>
            </a:r>
            <a:r>
              <a:rPr lang="en-GB" sz="1200" b="1" dirty="0" err="1" smtClean="0">
                <a:solidFill>
                  <a:schemeClr val="bg1"/>
                </a:solidFill>
              </a:rPr>
              <a:t>RussellNewLtd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4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3" y="128218"/>
            <a:ext cx="512636" cy="50238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7340328" y="6245248"/>
            <a:ext cx="1692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www.russellnew.com</a:t>
            </a:r>
          </a:p>
          <a:p>
            <a:r>
              <a:rPr lang="en-GB" sz="1200" b="1" dirty="0" smtClean="0">
                <a:solidFill>
                  <a:schemeClr val="bg1"/>
                </a:solidFill>
              </a:rPr>
              <a:t>@</a:t>
            </a:r>
            <a:r>
              <a:rPr lang="en-GB" sz="1200" b="1" dirty="0" err="1" smtClean="0">
                <a:solidFill>
                  <a:schemeClr val="bg1"/>
                </a:solidFill>
              </a:rPr>
              <a:t>RussellNewLtd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8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85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40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0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143C-B0CD-4207-8E8B-A5B8CDAF3E7B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E3FC24-4C45-41B7-AD4B-1CDF58F2F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39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860EA-E3FC-4E0C-BA79-F2ACE83E1135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8265-6A44-47F2-86D5-841611D14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1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ie@russellnew.co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dirty="0" smtClean="0"/>
              <a:t>Making Tax </a:t>
            </a:r>
            <a:r>
              <a:rPr lang="en-GB" sz="2800" dirty="0" smtClean="0"/>
              <a:t>Digital</a:t>
            </a:r>
            <a:br>
              <a:rPr lang="en-GB" sz="2800" dirty="0" smtClean="0"/>
            </a:br>
            <a:r>
              <a:rPr lang="en-GB" sz="2800" dirty="0" smtClean="0"/>
              <a:t>Tax Planning for Small Business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Presented by Charlie Owen</a:t>
            </a:r>
            <a:br>
              <a:rPr lang="en-GB" dirty="0" smtClean="0"/>
            </a:br>
            <a:r>
              <a:rPr lang="en-GB" dirty="0" smtClean="0"/>
              <a:t>Associate Partner</a:t>
            </a:r>
          </a:p>
          <a:p>
            <a:r>
              <a:rPr lang="en-GB" dirty="0" smtClean="0"/>
              <a:t>Russell New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37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Business entity/trading vehicle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Dividend allowance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Transfer </a:t>
            </a:r>
            <a:r>
              <a:rPr lang="en-GB" dirty="0"/>
              <a:t>shares to other family members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03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Employment status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Capital </a:t>
            </a:r>
            <a:r>
              <a:rPr lang="en-GB" dirty="0"/>
              <a:t>allowances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Leasing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99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VAT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Registration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Voluntary </a:t>
            </a:r>
            <a:r>
              <a:rPr lang="en-GB" dirty="0"/>
              <a:t>registration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Type </a:t>
            </a:r>
            <a:r>
              <a:rPr lang="en-GB" dirty="0"/>
              <a:t>of customer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4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Flat rate scheme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Limited </a:t>
            </a:r>
            <a:r>
              <a:rPr lang="en-GB" dirty="0"/>
              <a:t>cost traders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Cash </a:t>
            </a:r>
            <a:r>
              <a:rPr lang="en-GB" dirty="0"/>
              <a:t>accounting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Annual </a:t>
            </a:r>
            <a:r>
              <a:rPr lang="en-GB" dirty="0"/>
              <a:t>accounting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63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Rental business and sole trade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Losses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Accounting </a:t>
            </a:r>
            <a:r>
              <a:rPr lang="en-GB" dirty="0"/>
              <a:t>year end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80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Maximising tax deductible expenses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Timing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Salary </a:t>
            </a:r>
            <a:r>
              <a:rPr lang="en-GB" dirty="0"/>
              <a:t>payment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Use </a:t>
            </a:r>
            <a:r>
              <a:rPr lang="en-GB" dirty="0"/>
              <a:t>of home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Travel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73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Inheritance tax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Small </a:t>
            </a:r>
            <a:r>
              <a:rPr lang="en-GB" dirty="0"/>
              <a:t>gifts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Annual </a:t>
            </a:r>
            <a:r>
              <a:rPr lang="en-GB" dirty="0"/>
              <a:t>exemption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Gifts </a:t>
            </a:r>
            <a:r>
              <a:rPr lang="en-GB" dirty="0"/>
              <a:t>on marriage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69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Use of trusts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Tax </a:t>
            </a:r>
            <a:r>
              <a:rPr lang="en-GB" dirty="0"/>
              <a:t>free uplift on death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Gift </a:t>
            </a:r>
            <a:r>
              <a:rPr lang="en-GB" dirty="0"/>
              <a:t>of property, retain income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47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 smtClean="0"/>
              <a:t>Other taxes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Additional </a:t>
            </a:r>
            <a:r>
              <a:rPr lang="en-GB" dirty="0" err="1"/>
              <a:t>SDLT</a:t>
            </a:r>
            <a:r>
              <a:rPr lang="en-GB" dirty="0"/>
              <a:t> of 3% on second properties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Pension </a:t>
            </a:r>
            <a:r>
              <a:rPr lang="en-GB" dirty="0"/>
              <a:t>planning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9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Sale of investment property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Sale </a:t>
            </a:r>
            <a:r>
              <a:rPr lang="en-GB" dirty="0"/>
              <a:t>of shares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84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GB" sz="5400" dirty="0" smtClean="0"/>
              <a:t>Making Tax Digital</a:t>
            </a:r>
            <a:endParaRPr lang="en-GB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1239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597" y="626535"/>
            <a:ext cx="6347715" cy="1826581"/>
          </a:xfrm>
        </p:spPr>
        <p:txBody>
          <a:bodyPr anchor="ctr">
            <a:noAutofit/>
          </a:bodyPr>
          <a:lstStyle/>
          <a:p>
            <a:pPr algn="ctr"/>
            <a:r>
              <a:rPr lang="en-GB" sz="4400" dirty="0" smtClean="0"/>
              <a:t>Thank You for Listening</a:t>
            </a:r>
            <a:endParaRPr lang="en-GB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598" y="2658533"/>
            <a:ext cx="6347715" cy="272931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Charlie Owen</a:t>
            </a:r>
          </a:p>
          <a:p>
            <a:pPr algn="ctr"/>
            <a:r>
              <a:rPr lang="en-GB" dirty="0" smtClean="0">
                <a:hlinkClick r:id="rId2"/>
              </a:rPr>
              <a:t>charlie@russellnew.com</a:t>
            </a:r>
            <a:endParaRPr lang="en-GB" dirty="0" smtClean="0"/>
          </a:p>
          <a:p>
            <a:pPr algn="ctr"/>
            <a:r>
              <a:rPr lang="en-GB" dirty="0" smtClean="0"/>
              <a:t>Tel: 01903 816699</a:t>
            </a:r>
          </a:p>
          <a:p>
            <a:pPr algn="ctr"/>
            <a:r>
              <a:rPr lang="en-GB" dirty="0" smtClean="0"/>
              <a:t>Mobile: 07876 591725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15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Tax Digital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GB" dirty="0"/>
              <a:t>Background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New </a:t>
            </a:r>
            <a:r>
              <a:rPr lang="en-GB" dirty="0"/>
              <a:t>digital tax initiative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Consultations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Timetable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06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Tax Digital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dirty="0"/>
              <a:t>Self-employed/landlords with turnover &gt; VAT threshold – P/C 6 April 2018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dirty="0" smtClean="0"/>
              <a:t>Self </a:t>
            </a:r>
            <a:r>
              <a:rPr lang="en-GB" dirty="0"/>
              <a:t>employed/landlords with turnover &gt; £10,000 – P/C 6 April 2019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dirty="0" smtClean="0"/>
              <a:t>VAT </a:t>
            </a:r>
            <a:r>
              <a:rPr lang="en-GB" dirty="0"/>
              <a:t>– April 2019</a:t>
            </a:r>
          </a:p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GB" dirty="0" smtClean="0"/>
              <a:t>Corporation </a:t>
            </a:r>
            <a:r>
              <a:rPr lang="en-GB" dirty="0"/>
              <a:t>tax – April 2020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420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Tax Digital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How will </a:t>
            </a:r>
            <a:r>
              <a:rPr lang="en-GB" dirty="0" err="1"/>
              <a:t>MTD</a:t>
            </a:r>
            <a:r>
              <a:rPr lang="en-GB" dirty="0"/>
              <a:t> work?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Exclusions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Excluded </a:t>
            </a:r>
            <a:r>
              <a:rPr lang="en-GB" dirty="0"/>
              <a:t>persons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Excluded </a:t>
            </a:r>
            <a:r>
              <a:rPr lang="en-GB" dirty="0"/>
              <a:t>activities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44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Tax Digital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Individuals – the Personal Tax Account 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Businesses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Partnerships</a:t>
            </a:r>
            <a:endParaRPr lang="en-GB" dirty="0"/>
          </a:p>
          <a:p>
            <a:pPr>
              <a:spcBef>
                <a:spcPts val="1800"/>
              </a:spcBef>
            </a:pPr>
            <a:r>
              <a:rPr lang="en-GB" dirty="0" smtClean="0"/>
              <a:t>Software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420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Tax Digital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Interaction with your accountant</a:t>
            </a:r>
          </a:p>
          <a:p>
            <a:pPr>
              <a:spcBef>
                <a:spcPts val="1800"/>
              </a:spcBef>
            </a:pPr>
            <a:r>
              <a:rPr lang="en-GB" dirty="0" err="1" smtClean="0"/>
              <a:t>MTD</a:t>
            </a:r>
            <a:r>
              <a:rPr lang="en-GB" dirty="0" smtClean="0"/>
              <a:t> </a:t>
            </a:r>
            <a:r>
              <a:rPr lang="en-GB" dirty="0"/>
              <a:t>– extra costs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39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en-GB" sz="5400" dirty="0" smtClean="0"/>
              <a:t>Tax </a:t>
            </a:r>
            <a:r>
              <a:rPr lang="en-GB" sz="5400" dirty="0" smtClean="0"/>
              <a:t>Planning for the Small Business</a:t>
            </a:r>
            <a:endParaRPr lang="en-GB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36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Tax Planning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dirty="0"/>
              <a:t>Approach to Tax Planning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High </a:t>
            </a:r>
            <a:r>
              <a:rPr lang="en-GB" dirty="0"/>
              <a:t>risk tax planning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Acceptable </a:t>
            </a:r>
            <a:r>
              <a:rPr lang="en-GB" dirty="0"/>
              <a:t>Tax Planning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1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Facet">
  <a:themeElements>
    <a:clrScheme name="RN Brand 2">
      <a:dk1>
        <a:srgbClr val="454546"/>
      </a:dk1>
      <a:lt1>
        <a:sysClr val="window" lastClr="FFFFFF"/>
      </a:lt1>
      <a:dk2>
        <a:srgbClr val="E05A10"/>
      </a:dk2>
      <a:lt2>
        <a:srgbClr val="454546"/>
      </a:lt2>
      <a:accent1>
        <a:srgbClr val="E05A10"/>
      </a:accent1>
      <a:accent2>
        <a:srgbClr val="02184D"/>
      </a:accent2>
      <a:accent3>
        <a:srgbClr val="E05A10"/>
      </a:accent3>
      <a:accent4>
        <a:srgbClr val="02184D"/>
      </a:accent4>
      <a:accent5>
        <a:srgbClr val="02184D"/>
      </a:accent5>
      <a:accent6>
        <a:srgbClr val="E05A10"/>
      </a:accent6>
      <a:hlink>
        <a:srgbClr val="02184D"/>
      </a:hlink>
      <a:folHlink>
        <a:srgbClr val="02184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240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Trebuchet MS</vt:lpstr>
      <vt:lpstr>Wingdings 3</vt:lpstr>
      <vt:lpstr>Facet</vt:lpstr>
      <vt:lpstr>Custom Design</vt:lpstr>
      <vt:lpstr>Making Tax Digital Tax Planning for Small Business</vt:lpstr>
      <vt:lpstr>Making Tax Digital</vt:lpstr>
      <vt:lpstr>Making Tax Digital</vt:lpstr>
      <vt:lpstr>Making Tax Digital</vt:lpstr>
      <vt:lpstr>Making Tax Digital</vt:lpstr>
      <vt:lpstr>Making Tax Digital</vt:lpstr>
      <vt:lpstr>Making Tax Digital</vt:lpstr>
      <vt:lpstr>Tax Planning for the Small Business</vt:lpstr>
      <vt:lpstr>Tax Planning</vt:lpstr>
      <vt:lpstr>Tax Planning</vt:lpstr>
      <vt:lpstr>Tax Planning</vt:lpstr>
      <vt:lpstr>Tax Planning</vt:lpstr>
      <vt:lpstr>Tax Planning</vt:lpstr>
      <vt:lpstr>Tax Planning</vt:lpstr>
      <vt:lpstr>Tax Planning</vt:lpstr>
      <vt:lpstr>Tax Planning</vt:lpstr>
      <vt:lpstr>Tax Planning</vt:lpstr>
      <vt:lpstr>Tax Planning</vt:lpstr>
      <vt:lpstr>Tax Planning</vt:lpstr>
      <vt:lpstr>Thank You for Listening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Boyd</dc:creator>
  <cp:lastModifiedBy>Natalie Boyd</cp:lastModifiedBy>
  <cp:revision>52</cp:revision>
  <cp:lastPrinted>2017-02-22T11:53:03Z</cp:lastPrinted>
  <dcterms:created xsi:type="dcterms:W3CDTF">2014-11-03T09:56:18Z</dcterms:created>
  <dcterms:modified xsi:type="dcterms:W3CDTF">2017-05-08T11:19:47Z</dcterms:modified>
</cp:coreProperties>
</file>